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86" r:id="rId4"/>
    <p:sldId id="462" r:id="rId5"/>
    <p:sldId id="283" r:id="rId6"/>
    <p:sldId id="28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8334BD-C3C3-412E-0E36-FEC727A52D39}" name="Michał" initials="M" userId="Michał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 Daszczyńska" initials="A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8"/>
    <p:restoredTop sz="94660"/>
  </p:normalViewPr>
  <p:slideViewPr>
    <p:cSldViewPr>
      <p:cViewPr varScale="1">
        <p:scale>
          <a:sx n="111" d="100"/>
          <a:sy n="111" d="100"/>
        </p:scale>
        <p:origin x="19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68615-57CF-4DFF-899B-44DBEDFA8516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7C13-2DC7-4C73-8AC1-4327371DCF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86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85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75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16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845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82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2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67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65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66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45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72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BF70E-6230-46DA-B022-7AB892A5B263}" type="datetimeFigureOut">
              <a:rPr lang="pl-PL" smtClean="0"/>
              <a:t>20.05.2026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08CF-A32B-4249-B64E-03113A4CD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ias.biol.uw.edu.pl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r.matlakowska@uw.edu.p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mailto:m.zalesko@uw.edu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92689"/>
            <a:ext cx="7704855" cy="1470025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Tematyka pracy magisterskiej i licencjackiej</a:t>
            </a:r>
            <a:br>
              <a:rPr lang="pl-PL" sz="2000" b="1" dirty="0">
                <a:latin typeface="Cambria" panose="02040503050406030204" pitchFamily="18" charset="0"/>
              </a:rPr>
            </a:br>
            <a:r>
              <a:rPr lang="pl-PL" sz="2000" b="1" dirty="0">
                <a:latin typeface="Cambria" panose="02040503050406030204" pitchFamily="18" charset="0"/>
              </a:rPr>
              <a:t> w Zakładzie </a:t>
            </a:r>
            <a:r>
              <a:rPr lang="pl-PL" sz="2000" b="1" dirty="0" err="1">
                <a:latin typeface="Cambria" panose="02040503050406030204" pitchFamily="18" charset="0"/>
              </a:rPr>
              <a:t>Geomikrobiologii</a:t>
            </a:r>
            <a:br>
              <a:rPr lang="pl-PL" sz="2000" b="1" dirty="0">
                <a:latin typeface="Cambria" panose="02040503050406030204" pitchFamily="18" charset="0"/>
              </a:rPr>
            </a:br>
            <a:r>
              <a:rPr lang="pl-PL" sz="2000" b="1" dirty="0">
                <a:latin typeface="Cambria" panose="02040503050406030204" pitchFamily="18" charset="0"/>
              </a:rPr>
              <a:t>w roku akademickim 2026/27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01392" y="1854161"/>
            <a:ext cx="854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ambria" pitchFamily="18" charset="0"/>
                <a:cs typeface="Aparajita" pitchFamily="34" charset="0"/>
              </a:rPr>
              <a:t>Informacje o Zakładzie </a:t>
            </a:r>
            <a:r>
              <a:rPr lang="pl-PL" sz="1600" dirty="0" err="1">
                <a:latin typeface="Cambria" pitchFamily="18" charset="0"/>
                <a:cs typeface="Aparajita" pitchFamily="34" charset="0"/>
              </a:rPr>
              <a:t>Geomikrobiologii</a:t>
            </a:r>
            <a:r>
              <a:rPr lang="pl-PL" sz="1600" dirty="0">
                <a:latin typeface="Cambria" pitchFamily="18" charset="0"/>
                <a:cs typeface="Aparajita" pitchFamily="34" charset="0"/>
              </a:rPr>
              <a:t> znajdziesz na stronie -  www. zg.biol.uw.edu.pl</a:t>
            </a:r>
            <a:endParaRPr lang="pl-PL" sz="1600" dirty="0"/>
          </a:p>
        </p:txBody>
      </p:sp>
      <p:grpSp>
        <p:nvGrpSpPr>
          <p:cNvPr id="41" name="Grupa 40">
            <a:extLst>
              <a:ext uri="{FF2B5EF4-FFF2-40B4-BE49-F238E27FC236}">
                <a16:creationId xmlns:a16="http://schemas.microsoft.com/office/drawing/2014/main" id="{63B5DBF7-1E1E-1C1B-24D9-20C277C28183}"/>
              </a:ext>
            </a:extLst>
          </p:cNvPr>
          <p:cNvGrpSpPr/>
          <p:nvPr/>
        </p:nvGrpSpPr>
        <p:grpSpPr>
          <a:xfrm>
            <a:off x="683568" y="2420888"/>
            <a:ext cx="8038552" cy="3816424"/>
            <a:chOff x="205856" y="1614405"/>
            <a:chExt cx="8732288" cy="3925304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2A3C5A4C-4A60-6EA9-8F33-FBC56650A7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2" t="17691" r="5287" b="6251"/>
            <a:stretch/>
          </p:blipFill>
          <p:spPr bwMode="auto">
            <a:xfrm>
              <a:off x="205856" y="1614405"/>
              <a:ext cx="8732288" cy="3925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54" t="10336" r="42910" b="69735"/>
            <a:stretch/>
          </p:blipFill>
          <p:spPr bwMode="auto">
            <a:xfrm>
              <a:off x="7249074" y="1824733"/>
              <a:ext cx="1231314" cy="576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a 6"/>
            <p:cNvGrpSpPr/>
            <p:nvPr/>
          </p:nvGrpSpPr>
          <p:grpSpPr>
            <a:xfrm>
              <a:off x="6010543" y="1878875"/>
              <a:ext cx="577681" cy="475833"/>
              <a:chOff x="421474" y="692696"/>
              <a:chExt cx="4551748" cy="3944767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421474" y="692696"/>
                <a:ext cx="4551748" cy="3944767"/>
                <a:chOff x="421474" y="692696"/>
                <a:chExt cx="4551748" cy="3944767"/>
              </a:xfrm>
            </p:grpSpPr>
            <p:grpSp>
              <p:nvGrpSpPr>
                <p:cNvPr id="10" name="Grupa 9"/>
                <p:cNvGrpSpPr/>
                <p:nvPr/>
              </p:nvGrpSpPr>
              <p:grpSpPr>
                <a:xfrm>
                  <a:off x="421474" y="692696"/>
                  <a:ext cx="4551748" cy="3944767"/>
                  <a:chOff x="421474" y="692696"/>
                  <a:chExt cx="4551748" cy="3944767"/>
                </a:xfrm>
              </p:grpSpPr>
              <p:grpSp>
                <p:nvGrpSpPr>
                  <p:cNvPr id="22" name="Grupa 21"/>
                  <p:cNvGrpSpPr/>
                  <p:nvPr/>
                </p:nvGrpSpPr>
                <p:grpSpPr>
                  <a:xfrm>
                    <a:off x="1187624" y="1481294"/>
                    <a:ext cx="2981090" cy="2232248"/>
                    <a:chOff x="1187624" y="1484784"/>
                    <a:chExt cx="2981090" cy="2232248"/>
                  </a:xfrm>
                </p:grpSpPr>
                <p:grpSp>
                  <p:nvGrpSpPr>
                    <p:cNvPr id="34" name="Grupa 33"/>
                    <p:cNvGrpSpPr/>
                    <p:nvPr/>
                  </p:nvGrpSpPr>
                  <p:grpSpPr>
                    <a:xfrm>
                      <a:off x="1187624" y="1484784"/>
                      <a:ext cx="2952328" cy="2232248"/>
                      <a:chOff x="1187624" y="1484784"/>
                      <a:chExt cx="2952328" cy="2232248"/>
                    </a:xfrm>
                  </p:grpSpPr>
                  <p:grpSp>
                    <p:nvGrpSpPr>
                      <p:cNvPr id="36" name="Grupa 35"/>
                      <p:cNvGrpSpPr/>
                      <p:nvPr/>
                    </p:nvGrpSpPr>
                    <p:grpSpPr>
                      <a:xfrm>
                        <a:off x="1187624" y="1484784"/>
                        <a:ext cx="2952328" cy="2232248"/>
                        <a:chOff x="1187624" y="1484784"/>
                        <a:chExt cx="2952328" cy="2232248"/>
                      </a:xfrm>
                    </p:grpSpPr>
                    <p:sp>
                      <p:nvSpPr>
                        <p:cNvPr id="38" name="Schemat blokowy: przygotowanie 37"/>
                        <p:cNvSpPr/>
                        <p:nvPr/>
                      </p:nvSpPr>
                      <p:spPr>
                        <a:xfrm>
                          <a:off x="1187624" y="1484784"/>
                          <a:ext cx="2952328" cy="2232248"/>
                        </a:xfrm>
                        <a:prstGeom prst="flowChartPreparation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9" name="Elipsa 38"/>
                        <p:cNvSpPr/>
                        <p:nvPr/>
                      </p:nvSpPr>
                      <p:spPr>
                        <a:xfrm>
                          <a:off x="1700681" y="1682806"/>
                          <a:ext cx="1926214" cy="1843184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sp>
                    <p:nvSpPr>
                      <p:cNvPr id="37" name="Prostokąt 36"/>
                      <p:cNvSpPr/>
                      <p:nvPr/>
                    </p:nvSpPr>
                    <p:spPr>
                      <a:xfrm>
                        <a:off x="3134643" y="2636912"/>
                        <a:ext cx="720080" cy="3240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l-PL"/>
                      </a:p>
                    </p:txBody>
                  </p:sp>
                </p:grpSp>
                <p:sp>
                  <p:nvSpPr>
                    <p:cNvPr id="35" name="Prostokąt 34"/>
                    <p:cNvSpPr/>
                    <p:nvPr/>
                  </p:nvSpPr>
                  <p:spPr>
                    <a:xfrm>
                      <a:off x="3134643" y="2363115"/>
                      <a:ext cx="1034071" cy="277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  <p:grpSp>
                <p:nvGrpSpPr>
                  <p:cNvPr id="23" name="Grupa 22"/>
                  <p:cNvGrpSpPr/>
                  <p:nvPr/>
                </p:nvGrpSpPr>
                <p:grpSpPr>
                  <a:xfrm>
                    <a:off x="1044438" y="692696"/>
                    <a:ext cx="3928784" cy="576064"/>
                    <a:chOff x="3091888" y="1484784"/>
                    <a:chExt cx="2296270" cy="576064"/>
                  </a:xfrm>
                </p:grpSpPr>
                <p:sp>
                  <p:nvSpPr>
                    <p:cNvPr id="31" name="Schemat blokowy: dane 30"/>
                    <p:cNvSpPr/>
                    <p:nvPr/>
                  </p:nvSpPr>
                  <p:spPr>
                    <a:xfrm>
                      <a:off x="3846268" y="1484784"/>
                      <a:ext cx="792088" cy="576064"/>
                    </a:xfrm>
                    <a:prstGeom prst="flowChartInputOutpu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2" name="Schemat blokowy: dane 31"/>
                    <p:cNvSpPr/>
                    <p:nvPr/>
                  </p:nvSpPr>
                  <p:spPr>
                    <a:xfrm>
                      <a:off x="3091888" y="1484784"/>
                      <a:ext cx="792088" cy="576064"/>
                    </a:xfrm>
                    <a:prstGeom prst="flowChartInputOutpu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3" name="Schemat blokowy: dane 32"/>
                    <p:cNvSpPr/>
                    <p:nvPr/>
                  </p:nvSpPr>
                  <p:spPr>
                    <a:xfrm>
                      <a:off x="4596070" y="1484784"/>
                      <a:ext cx="792088" cy="576064"/>
                    </a:xfrm>
                    <a:prstGeom prst="flowChartInputOutpu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  <p:grpSp>
                <p:nvGrpSpPr>
                  <p:cNvPr id="24" name="Grupa 23"/>
                  <p:cNvGrpSpPr/>
                  <p:nvPr/>
                </p:nvGrpSpPr>
                <p:grpSpPr>
                  <a:xfrm>
                    <a:off x="421474" y="3917583"/>
                    <a:ext cx="3964038" cy="591537"/>
                    <a:chOff x="3064476" y="1469311"/>
                    <a:chExt cx="2316875" cy="591537"/>
                  </a:xfrm>
                </p:grpSpPr>
                <p:sp>
                  <p:nvSpPr>
                    <p:cNvPr id="28" name="Schemat blokowy: dane 27"/>
                    <p:cNvSpPr/>
                    <p:nvPr/>
                  </p:nvSpPr>
                  <p:spPr>
                    <a:xfrm>
                      <a:off x="3854923" y="1484784"/>
                      <a:ext cx="792088" cy="576064"/>
                    </a:xfrm>
                    <a:prstGeom prst="flowChartInputOutpu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29" name="Schemat blokowy: dane 28"/>
                    <p:cNvSpPr/>
                    <p:nvPr/>
                  </p:nvSpPr>
                  <p:spPr>
                    <a:xfrm>
                      <a:off x="3064476" y="1484784"/>
                      <a:ext cx="792088" cy="576064"/>
                    </a:xfrm>
                    <a:prstGeom prst="flowChartInputOutpu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0" name="Schemat blokowy: dane 29"/>
                    <p:cNvSpPr/>
                    <p:nvPr/>
                  </p:nvSpPr>
                  <p:spPr>
                    <a:xfrm>
                      <a:off x="4589263" y="1469311"/>
                      <a:ext cx="792088" cy="576064"/>
                    </a:xfrm>
                    <a:prstGeom prst="flowChartInputOutpu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  <p:sp>
                <p:nvSpPr>
                  <p:cNvPr id="25" name="Równoległobok 24"/>
                  <p:cNvSpPr/>
                  <p:nvPr/>
                </p:nvSpPr>
                <p:spPr>
                  <a:xfrm rot="1260006">
                    <a:off x="1408890" y="3453139"/>
                    <a:ext cx="451777" cy="1184324"/>
                  </a:xfrm>
                  <a:prstGeom prst="parallelogram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26" name="Trójkąt równoramienny 25"/>
                  <p:cNvSpPr/>
                  <p:nvPr/>
                </p:nvSpPr>
                <p:spPr>
                  <a:xfrm>
                    <a:off x="736019" y="2871285"/>
                    <a:ext cx="726127" cy="864096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27" name="Trójkąt równoramienny 26"/>
                  <p:cNvSpPr/>
                  <p:nvPr/>
                </p:nvSpPr>
                <p:spPr>
                  <a:xfrm rot="10800000">
                    <a:off x="3854722" y="1469904"/>
                    <a:ext cx="774802" cy="867586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grpSp>
              <p:nvGrpSpPr>
                <p:cNvPr id="11" name="Grupa 10"/>
                <p:cNvGrpSpPr/>
                <p:nvPr/>
              </p:nvGrpSpPr>
              <p:grpSpPr>
                <a:xfrm>
                  <a:off x="1503378" y="1556792"/>
                  <a:ext cx="2239811" cy="2088232"/>
                  <a:chOff x="1503378" y="1556792"/>
                  <a:chExt cx="2239811" cy="2088232"/>
                </a:xfrm>
              </p:grpSpPr>
              <p:grpSp>
                <p:nvGrpSpPr>
                  <p:cNvPr id="12" name="Grupa 11"/>
                  <p:cNvGrpSpPr/>
                  <p:nvPr/>
                </p:nvGrpSpPr>
                <p:grpSpPr>
                  <a:xfrm>
                    <a:off x="1503378" y="1628799"/>
                    <a:ext cx="2123517" cy="1944218"/>
                    <a:chOff x="3347864" y="1548075"/>
                    <a:chExt cx="2376263" cy="3106733"/>
                  </a:xfrm>
                </p:grpSpPr>
                <p:grpSp>
                  <p:nvGrpSpPr>
                    <p:cNvPr id="17" name="Grupa 16"/>
                    <p:cNvGrpSpPr/>
                    <p:nvPr/>
                  </p:nvGrpSpPr>
                  <p:grpSpPr>
                    <a:xfrm>
                      <a:off x="3347864" y="1548075"/>
                      <a:ext cx="2376263" cy="3106733"/>
                      <a:chOff x="3347864" y="1548075"/>
                      <a:chExt cx="2376263" cy="3106733"/>
                    </a:xfrm>
                  </p:grpSpPr>
                  <p:sp>
                    <p:nvSpPr>
                      <p:cNvPr id="19" name="Elipsa 18"/>
                      <p:cNvSpPr/>
                      <p:nvPr/>
                    </p:nvSpPr>
                    <p:spPr>
                      <a:xfrm>
                        <a:off x="4336251" y="1628800"/>
                        <a:ext cx="613792" cy="3026008"/>
                      </a:xfrm>
                      <a:prstGeom prst="ellipse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l-PL"/>
                      </a:p>
                    </p:txBody>
                  </p:sp>
                  <p:sp>
                    <p:nvSpPr>
                      <p:cNvPr id="20" name="Elipsa 19"/>
                      <p:cNvSpPr/>
                      <p:nvPr/>
                    </p:nvSpPr>
                    <p:spPr>
                      <a:xfrm>
                        <a:off x="3947002" y="1628800"/>
                        <a:ext cx="1409370" cy="3026008"/>
                      </a:xfrm>
                      <a:prstGeom prst="ellipse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l-PL"/>
                      </a:p>
                    </p:txBody>
                  </p:sp>
                  <p:sp>
                    <p:nvSpPr>
                      <p:cNvPr id="21" name="Elipsa 20"/>
                      <p:cNvSpPr/>
                      <p:nvPr/>
                    </p:nvSpPr>
                    <p:spPr>
                      <a:xfrm>
                        <a:off x="3347864" y="1548075"/>
                        <a:ext cx="2376263" cy="3106731"/>
                      </a:xfrm>
                      <a:prstGeom prst="ellipse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l-PL"/>
                      </a:p>
                    </p:txBody>
                  </p:sp>
                </p:grpSp>
                <p:cxnSp>
                  <p:nvCxnSpPr>
                    <p:cNvPr id="18" name="Łącznik prostoliniowy 17"/>
                    <p:cNvCxnSpPr/>
                    <p:nvPr/>
                  </p:nvCxnSpPr>
                  <p:spPr>
                    <a:xfrm>
                      <a:off x="3347864" y="3158974"/>
                      <a:ext cx="2376263" cy="0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" name="Łącznik prostoliniowy 12"/>
                  <p:cNvCxnSpPr/>
                  <p:nvPr/>
                </p:nvCxnSpPr>
                <p:spPr>
                  <a:xfrm>
                    <a:off x="1619672" y="2924944"/>
                    <a:ext cx="2123517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Łącznik prostoliniowy 13"/>
                  <p:cNvCxnSpPr/>
                  <p:nvPr/>
                </p:nvCxnSpPr>
                <p:spPr>
                  <a:xfrm>
                    <a:off x="1655778" y="2348880"/>
                    <a:ext cx="2022590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Elipsa 14"/>
                  <p:cNvSpPr/>
                  <p:nvPr/>
                </p:nvSpPr>
                <p:spPr>
                  <a:xfrm>
                    <a:off x="2123728" y="1556792"/>
                    <a:ext cx="1174527" cy="33854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6" name="Elipsa 15"/>
                  <p:cNvSpPr/>
                  <p:nvPr/>
                </p:nvSpPr>
                <p:spPr>
                  <a:xfrm>
                    <a:off x="2073626" y="3306475"/>
                    <a:ext cx="1174527" cy="33854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</p:grpSp>
          <p:cxnSp>
            <p:nvCxnSpPr>
              <p:cNvPr id="9" name="Łącznik prostoliniowy 8"/>
              <p:cNvCxnSpPr>
                <a:stCxn id="39" idx="4"/>
              </p:cNvCxnSpPr>
              <p:nvPr/>
            </p:nvCxnSpPr>
            <p:spPr>
              <a:xfrm flipV="1">
                <a:off x="2663788" y="1679318"/>
                <a:ext cx="17744" cy="18431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3698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11560" y="528930"/>
            <a:ext cx="7968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Praca magisterska: </a:t>
            </a:r>
            <a:r>
              <a:rPr lang="pl-PL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Metanogeneza</a:t>
            </a:r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 w podziemnych skałach osadowych bogatych w kopalną materię organiczną – poszukiwanie nieznanych mikroorganizmów i substratów.</a:t>
            </a:r>
          </a:p>
        </p:txBody>
      </p:sp>
      <p:sp>
        <p:nvSpPr>
          <p:cNvPr id="45" name="Prostokąt 44"/>
          <p:cNvSpPr/>
          <p:nvPr/>
        </p:nvSpPr>
        <p:spPr>
          <a:xfrm>
            <a:off x="7379804" y="3861048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Cambria" panose="02040503050406030204" pitchFamily="18" charset="0"/>
            </a:endParaRP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E8283AB2-C177-CB25-C213-21426409F2B3}"/>
              </a:ext>
            </a:extLst>
          </p:cNvPr>
          <p:cNvSpPr txBox="1"/>
          <p:nvPr/>
        </p:nvSpPr>
        <p:spPr>
          <a:xfrm>
            <a:off x="683568" y="4653136"/>
            <a:ext cx="7896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Prace będą realizowane w ramach  projektu OPUS25 – </a:t>
            </a:r>
            <a:r>
              <a:rPr lang="pl-PL" sz="1200" b="1" dirty="0">
                <a:latin typeface="Cambria" panose="02040503050406030204" pitchFamily="18" charset="0"/>
                <a:ea typeface="Cambria" panose="02040503050406030204" pitchFamily="18" charset="0"/>
              </a:rPr>
              <a:t>Mikrobiologiczne przemiany </a:t>
            </a:r>
            <a:r>
              <a:rPr lang="pl-PL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kerogenu</a:t>
            </a:r>
            <a:r>
              <a:rPr lang="pl-PL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metabolizm związków C1 i produkcja gazów cieplarnianych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Narodowe Centrum Nauki.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W ramach pracowni specjalizacyjnej możliwość zapoznania z technikami badawczymi  stosowanymi w Laboratorium Aparaturowym Instrumentalnych Analiz Środowiskowych – </a:t>
            </a:r>
            <a:r>
              <a:rPr lang="pl-PL" sz="1200" dirty="0">
                <a:latin typeface="Cambria" pitchFamily="18" charset="0"/>
                <a:cs typeface="Aparajita" pitchFamily="34" charset="0"/>
                <a:hlinkClick r:id="rId2"/>
              </a:rPr>
              <a:t>www.laias.biol.uw.edu.pl</a:t>
            </a:r>
            <a:r>
              <a:rPr lang="pl-PL" sz="1200" dirty="0">
                <a:latin typeface="Cambria" pitchFamily="18" charset="0"/>
                <a:cs typeface="Aparajita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>
              <a:latin typeface="Cambria" pitchFamily="18" charset="0"/>
              <a:cs typeface="Aparajit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itchFamily="18" charset="0"/>
                <a:ea typeface="Cambria" panose="02040503050406030204" pitchFamily="18" charset="0"/>
                <a:cs typeface="Aparajita" pitchFamily="34" charset="0"/>
              </a:rPr>
              <a:t>Możliwość współautorstwa w publikacjach naukowych i doniesieniach konferencyjnych.</a:t>
            </a:r>
            <a:endParaRPr lang="pl-PL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3CC49D83-F107-28F0-49A7-CB9A8A4B4FBD}"/>
              </a:ext>
            </a:extLst>
          </p:cNvPr>
          <p:cNvCxnSpPr>
            <a:cxnSpLocks/>
          </p:cNvCxnSpPr>
          <p:nvPr/>
        </p:nvCxnSpPr>
        <p:spPr>
          <a:xfrm>
            <a:off x="683568" y="3140968"/>
            <a:ext cx="7896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1E920EA-0ECA-FB38-7539-1CE0FDBADD41}"/>
              </a:ext>
            </a:extLst>
          </p:cNvPr>
          <p:cNvSpPr txBox="1"/>
          <p:nvPr/>
        </p:nvSpPr>
        <p:spPr>
          <a:xfrm>
            <a:off x="611560" y="1248944"/>
            <a:ext cx="8208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u="sng" dirty="0">
                <a:latin typeface="Cambria" panose="02040503050406030204" pitchFamily="18" charset="0"/>
                <a:ea typeface="Cambria" panose="02040503050406030204" pitchFamily="18" charset="0"/>
              </a:rPr>
              <a:t>Materiał badawczy, wybrane zadania oraz techniki: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Głęboka biosfera – bakteryjno-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archeonowe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mikrobiocenozy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 izolowane z głębokości ok. 1400 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Kerogen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 i bituminy powstałe w górnym permie.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Eksperymenty laboratoryjne – hodowle typu 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mikrokosmy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Charakterystyka składu taksonomicznego 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mikrobiocenoz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 – wysokoprzepustowe sekwencjonowanie DNA.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Charakterystyka potencjału metabolicznego 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mikrobiocenoz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pl-PL" sz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wysokosprawna chromatografia cieczowa sprzężona z tandemową spektrometrią mas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Detekcja substratów, produktów pośrednich oraz metanu – chromatografia gazowa z detektorem masowym i detektorem wychwytu elektronów.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20C6444-28C5-E997-B7B8-01C20FA46E6A}"/>
              </a:ext>
            </a:extLst>
          </p:cNvPr>
          <p:cNvSpPr/>
          <p:nvPr/>
        </p:nvSpPr>
        <p:spPr>
          <a:xfrm>
            <a:off x="683292" y="3305887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Praca licencjacka: </a:t>
            </a:r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Metabolizm związków C1 – </a:t>
            </a:r>
            <a:r>
              <a:rPr lang="pl-PL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metanogeneza</a:t>
            </a:r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pl-PL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metanotrofia</a:t>
            </a:r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 w środowiskach naturalnych; 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praca teoretyczna.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Cambria" panose="020405030504060302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89EB980-6F23-FA65-F5D9-1C981170CE0A}"/>
              </a:ext>
            </a:extLst>
          </p:cNvPr>
          <p:cNvCxnSpPr>
            <a:cxnSpLocks/>
          </p:cNvCxnSpPr>
          <p:nvPr/>
        </p:nvCxnSpPr>
        <p:spPr>
          <a:xfrm>
            <a:off x="683568" y="4221088"/>
            <a:ext cx="7896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0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1B8310EB-AF51-919C-F2AF-9ADFE84611FE}"/>
              </a:ext>
            </a:extLst>
          </p:cNvPr>
          <p:cNvSpPr txBox="1"/>
          <p:nvPr/>
        </p:nvSpPr>
        <p:spPr>
          <a:xfrm>
            <a:off x="780640" y="763489"/>
            <a:ext cx="524978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latin typeface="Cambria" panose="02040503050406030204" pitchFamily="18" charset="0"/>
                <a:ea typeface="Cambria" panose="02040503050406030204" pitchFamily="18" charset="0"/>
              </a:rPr>
              <a:t>O projekcie: 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Mikrobiologiczne przemiany 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kerogenu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metabolizm związków C1 i produkcja gazów cieplarnianych:</a:t>
            </a:r>
          </a:p>
          <a:p>
            <a:pPr algn="just"/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pl-PL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Badamy przemiany permskiej kopalnej materii organicznej w gazy cieplarniane przy udziale mikroorganizmów.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Prowadzimy badania terenowe w podziemnych kopalniach oraz  modelowe eksperymenty laboratoryjne.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Poszukujemy i charakteryzujemy nieznane 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mikrobiocenozy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 bakteryjno-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archeonowe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Poszukujemy nieznanych kopalnych substratów do 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metanogenezy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Badamy lotne 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halogenowane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 związki organiczne.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Badamy tlenowe i beztlenowe procesy 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metanotroficzne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endParaRPr lang="pl-PL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pl-PL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70ECCD53-0C76-CFF6-67A6-C0408EDA6703}"/>
              </a:ext>
            </a:extLst>
          </p:cNvPr>
          <p:cNvGrpSpPr/>
          <p:nvPr/>
        </p:nvGrpSpPr>
        <p:grpSpPr>
          <a:xfrm>
            <a:off x="755576" y="515906"/>
            <a:ext cx="7488832" cy="5548108"/>
            <a:chOff x="755576" y="515906"/>
            <a:chExt cx="7488832" cy="5548108"/>
          </a:xfrm>
        </p:grpSpPr>
        <p:pic>
          <p:nvPicPr>
            <p:cNvPr id="5" name="Obraz 4" descr="Obraz zawierający jaskinia, natura, osoba, ubrani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E2A513A1-819F-9644-1580-4C3FD06C0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73" y="3808004"/>
              <a:ext cx="3701735" cy="2252386"/>
            </a:xfrm>
            <a:prstGeom prst="rect">
              <a:avLst/>
            </a:prstGeom>
          </p:spPr>
        </p:pic>
        <p:pic>
          <p:nvPicPr>
            <p:cNvPr id="42" name="Obraz 41" descr="Obraz zawierający woda, jaskinia, rafa, natur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785B4ECB-50B3-8C1B-6164-146F52A1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540" y="2133095"/>
              <a:ext cx="1811265" cy="1583937"/>
            </a:xfrm>
            <a:prstGeom prst="rect">
              <a:avLst/>
            </a:prstGeom>
          </p:spPr>
        </p:pic>
        <p:pic>
          <p:nvPicPr>
            <p:cNvPr id="43" name="Obraz 42" descr="Obraz zawierający jaskinia, natura, na wolnym powietrzu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39E55387-1885-2DC7-1974-1B99BFB0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515906"/>
              <a:ext cx="1811265" cy="1544942"/>
            </a:xfrm>
            <a:prstGeom prst="rect">
              <a:avLst/>
            </a:prstGeom>
          </p:spPr>
        </p:pic>
        <p:pic>
          <p:nvPicPr>
            <p:cNvPr id="11" name="Obraz 10" descr="Obraz zawierający natura, jaskinia, Chodzenie po jaskiniach, Górnik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D3992721-70F2-401E-673D-569647CBD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3792552"/>
              <a:ext cx="3701735" cy="2271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80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19745" r="4666" b="6250"/>
          <a:stretch/>
        </p:blipFill>
        <p:spPr bwMode="auto">
          <a:xfrm>
            <a:off x="859003" y="2132856"/>
            <a:ext cx="7488833" cy="410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EE0EBBA-BD06-8F2B-C357-653774C5C651}"/>
              </a:ext>
            </a:extLst>
          </p:cNvPr>
          <p:cNvSpPr txBox="1"/>
          <p:nvPr/>
        </p:nvSpPr>
        <p:spPr>
          <a:xfrm>
            <a:off x="683566" y="544783"/>
            <a:ext cx="7632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Cambria" panose="02040503050406030204" pitchFamily="18" charset="0"/>
                <a:ea typeface="Cambria" panose="02040503050406030204" pitchFamily="18" charset="0"/>
              </a:rPr>
              <a:t>Laboratorium Aparaturowe Instrumentalnych Analiz Środowiskowych </a:t>
            </a:r>
          </a:p>
          <a:p>
            <a:pPr algn="ctr"/>
            <a:r>
              <a:rPr lang="pl-PL" sz="1600" b="1" dirty="0">
                <a:latin typeface="Cambria" panose="02040503050406030204" pitchFamily="18" charset="0"/>
                <a:ea typeface="Cambria" panose="02040503050406030204" pitchFamily="18" charset="0"/>
              </a:rPr>
              <a:t>w Zakładzie </a:t>
            </a:r>
            <a:r>
              <a:rPr lang="pl-PL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Geomikrobiologii</a:t>
            </a:r>
            <a:endParaRPr lang="pl-PL" sz="1600" b="1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E579C3F-9E39-AF04-4FF0-7ABA96DE5638}"/>
              </a:ext>
            </a:extLst>
          </p:cNvPr>
          <p:cNvSpPr/>
          <p:nvPr/>
        </p:nvSpPr>
        <p:spPr>
          <a:xfrm>
            <a:off x="656145" y="1628800"/>
            <a:ext cx="854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ambria" pitchFamily="18" charset="0"/>
                <a:cs typeface="Aparajita" pitchFamily="34" charset="0"/>
              </a:rPr>
              <a:t>Informacje o Laboratorium Aparaturowym znajdziesz na stronie – www.</a:t>
            </a:r>
            <a:r>
              <a:rPr lang="pl-PL" sz="1600" dirty="0">
                <a:solidFill>
                  <a:schemeClr val="tx1"/>
                </a:solidFill>
              </a:rPr>
              <a:t>laias.biol.uw.edu.pl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6850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175251" y="1340768"/>
            <a:ext cx="832097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45129" y="865716"/>
            <a:ext cx="818121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latin typeface="Cambria" panose="02040503050406030204" pitchFamily="18" charset="0"/>
                <a:ea typeface="Cambria" panose="02040503050406030204" pitchFamily="18" charset="0"/>
              </a:rPr>
              <a:t>Prace dyplomowe: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100" b="1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Michał Zalesko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2025. Emisje lotnych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halogenowanych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związków organicznych ze skał łupkowych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Kupferschiefer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- opracowanie metodyki badawczej z wykorzystaniem chromatografii gazowej.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Julia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Brzykcy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2024. 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Geomicrobiology of Arctic soils with emphasis on factors influencing nitrous oxide emissions through the N-cycle (</a:t>
            </a:r>
            <a:r>
              <a:rPr lang="en-US" sz="11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Hornsund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region, Svalbard)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  <a:p>
            <a:pPr algn="just"/>
            <a:endParaRPr lang="pl-PL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l-PL" sz="1200" b="1" dirty="0">
                <a:latin typeface="Cambria" panose="02040503050406030204" pitchFamily="18" charset="0"/>
                <a:ea typeface="Cambria" panose="02040503050406030204" pitchFamily="18" charset="0"/>
              </a:rPr>
              <a:t>Publikacje: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1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Zalesko M., </a:t>
            </a:r>
            <a:r>
              <a:rPr lang="pl-PL" sz="11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Stasiuk R., Matlakowska R. 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2025. 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Emissions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Halomethanes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from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Bioweathered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Lopingian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Kupferschiefer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Black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Shale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Fore-Sudetic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Monocline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SW Poland).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Environ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Sci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Technol.Let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https://pubs.acs.org/doi/10.1021/acs.estlett.5c00593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Jakub Grzesiak, </a:t>
            </a:r>
            <a:r>
              <a:rPr lang="pl-PL" sz="1100" b="1" dirty="0">
                <a:latin typeface="Cambria" panose="02040503050406030204" pitchFamily="18" charset="0"/>
                <a:ea typeface="Cambria" panose="02040503050406030204" pitchFamily="18" charset="0"/>
              </a:rPr>
              <a:t>Julia Brzykcy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, Peter Young,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Elvira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Krakowska, Robert Stasiuk, Kamil Krakowski, Przemysław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Decewicz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, Alina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Kiedryńska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, Renata Matlakowska, Dariusz Bartosik. 2026. </a:t>
            </a:r>
            <a:r>
              <a:rPr lang="pl-PL" sz="1100" i="1" dirty="0" err="1">
                <a:latin typeface="Cambria" panose="02040503050406030204" pitchFamily="18" charset="0"/>
                <a:ea typeface="Cambria" panose="02040503050406030204" pitchFamily="18" charset="0"/>
              </a:rPr>
              <a:t>Gelidimonas</a:t>
            </a:r>
            <a:r>
              <a:rPr lang="pl-PL" sz="11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i="1" dirty="0" err="1">
                <a:latin typeface="Cambria" panose="02040503050406030204" pitchFamily="18" charset="0"/>
                <a:ea typeface="Cambria" panose="02040503050406030204" pitchFamily="18" charset="0"/>
              </a:rPr>
              <a:t>denitrificans</a:t>
            </a:r>
            <a:r>
              <a:rPr lang="pl-PL" sz="11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gen.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nov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., sp.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nov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., and </a:t>
            </a:r>
            <a:r>
              <a:rPr lang="pl-PL" sz="1100" i="1" dirty="0" err="1">
                <a:latin typeface="Cambria" panose="02040503050406030204" pitchFamily="18" charset="0"/>
                <a:ea typeface="Cambria" panose="02040503050406030204" pitchFamily="18" charset="0"/>
              </a:rPr>
              <a:t>Gelidimonas</a:t>
            </a:r>
            <a:r>
              <a:rPr lang="pl-PL" sz="11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i="1" dirty="0" err="1">
                <a:latin typeface="Cambria" panose="02040503050406030204" pitchFamily="18" charset="0"/>
                <a:ea typeface="Cambria" panose="02040503050406030204" pitchFamily="18" charset="0"/>
              </a:rPr>
              <a:t>diazotrophica</a:t>
            </a:r>
            <a:r>
              <a:rPr lang="pl-PL" sz="11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sp.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nov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psychrophilic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bacteria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involved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in the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nitrogen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cycle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in tundra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soils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South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Spitsbergen.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Appl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. System.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Microbiol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pl-PL" sz="1050" dirty="0">
                <a:solidFill>
                  <a:srgbClr val="1F1F1F"/>
                </a:solidFill>
                <a:latin typeface="ElsevierSans"/>
              </a:rPr>
              <a:t> </a:t>
            </a:r>
            <a:r>
              <a:rPr lang="pl-PL" sz="1100" dirty="0">
                <a:solidFill>
                  <a:srgbClr val="1F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10.1016/j.syapm.2026.126730.</a:t>
            </a:r>
            <a:endParaRPr lang="pl-PL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l-PL" sz="1200" b="1" dirty="0">
                <a:latin typeface="Cambria" panose="02040503050406030204" pitchFamily="18" charset="0"/>
                <a:ea typeface="Cambria" panose="02040503050406030204" pitchFamily="18" charset="0"/>
              </a:rPr>
              <a:t>Doniesienia konferencyjne: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100" b="1" dirty="0">
                <a:latin typeface="Cambria" panose="02040503050406030204" pitchFamily="18" charset="0"/>
                <a:ea typeface="Cambria" panose="02040503050406030204" pitchFamily="18" charset="0"/>
              </a:rPr>
              <a:t>Julia Brzykcy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, Jakub Grzesiak, Robert Stasiuk, Renata Matlakowska. 2024.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Bacterial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metabolism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nitrogen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Arctic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soils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Hornsund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region, Svalbard) as a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of high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nitrous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oxide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emissions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. 12th International Conference on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Permafrost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(Whitehorse,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Yukon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, Kanada).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100" b="1" dirty="0">
                <a:latin typeface="Cambria" panose="02040503050406030204" pitchFamily="18" charset="0"/>
                <a:ea typeface="Cambria" panose="02040503050406030204" pitchFamily="18" charset="0"/>
              </a:rPr>
              <a:t>Michał Zalesko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, Marcin Syczewski, Robert Stasiuk, Bartosz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Rewerski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, Renata Matlakowska. 2025.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Microbiologically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induced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emissions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halogenated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volatile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organic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compounds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kerogen-bearing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rocks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. The 1st Earth Systems and Environment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Annual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Meeting (Stambuł, Turcja).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100" b="1" dirty="0">
                <a:latin typeface="Cambria" panose="02040503050406030204" pitchFamily="18" charset="0"/>
                <a:ea typeface="Cambria" panose="02040503050406030204" pitchFamily="18" charset="0"/>
              </a:rPr>
              <a:t>Michał Zalesko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, Robert Stasiuk, Marcin Syczewski and Renata Matlakowska. 2025.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Microbiologically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induced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halogenation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organic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compounds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deep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shale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rock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deposit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. 1st International Conference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Advancements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Microbiology</a:t>
            </a:r>
            <a:r>
              <a:rPr lang="pl-PL" sz="1100" dirty="0">
                <a:latin typeface="Cambria" panose="02040503050406030204" pitchFamily="18" charset="0"/>
                <a:ea typeface="Cambria" panose="02040503050406030204" pitchFamily="18" charset="0"/>
              </a:rPr>
              <a:t>, Warszawa.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Alina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Kiedryńska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Jakub Grzesiak, </a:t>
            </a:r>
            <a:r>
              <a:rPr lang="pl-PL" sz="11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Julia Brzykcy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Peter Young, Kamil Krakowski,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Elvira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Krakowska, Robert Stasiuk, Przemysław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Decewicz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Renata Matlakowska, Dariusz Bartosik. 2025. </a:t>
            </a:r>
            <a:r>
              <a:rPr lang="pl-PL" sz="1100" b="0" i="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Genomiczna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charakterystyka dwóch arktycznych,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psychrofilnych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szczepów bakterii – przedstawicieli nowego rodzaju taksonomicznego (</a:t>
            </a:r>
            <a:r>
              <a:rPr lang="pl-PL" sz="11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Gelidimonas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w rodzinie </a:t>
            </a:r>
            <a:r>
              <a:rPr lang="pl-PL" sz="11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Oxalobacteraceae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IX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Sympozium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Mikrobiologiczne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Metagenomy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różnych środowisk. Lublin.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1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Julia Brzykcy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Jakub Grzesiak, Renata Matlakowska. 2025.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Arctic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seabird-affected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soils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as a 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microbial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pl-PL" sz="1100" b="0" i="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emissions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5th Conference on the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Ecology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Soil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Microorganisms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Helsinki,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Finland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1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Julia Brzykcy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Matlakowska R., Stasiuk R., Grzesiak J. 2023. 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Nitrogen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cycling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model in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Arctic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ornithogenic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soil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10. Międzyuczelniane Sympozjum Biotechnologiczne Symbioza. Warszawa.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1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Julia Brzykcy, 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Grzesiak J., Stasiuk R., Matlakowska R. 2023.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Geomicrobiology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soils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in the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Hornsund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region (Svalbard, High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Arctic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39 </a:t>
            </a:r>
            <a:r>
              <a:rPr lang="pl-PL" sz="11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Sympozium</a:t>
            </a:r>
            <a:r>
              <a:rPr lang="pl-PL" sz="11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Polarne, Sopot.</a:t>
            </a:r>
            <a:endParaRPr lang="pl-PL" sz="1050" dirty="0">
              <a:latin typeface="Cambria" panose="020405030504060302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36054E2-34DA-4B3D-9E8D-EF1180AD0CCD}"/>
              </a:ext>
            </a:extLst>
          </p:cNvPr>
          <p:cNvSpPr/>
          <p:nvPr/>
        </p:nvSpPr>
        <p:spPr>
          <a:xfrm>
            <a:off x="326805" y="307677"/>
            <a:ext cx="8493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Cambria" panose="02040503050406030204" pitchFamily="18" charset="0"/>
              </a:rPr>
              <a:t>Wybrane prace dyplomowe oraz publikacje i doniesienia konferencyjne </a:t>
            </a:r>
          </a:p>
          <a:p>
            <a:pPr algn="ctr"/>
            <a:r>
              <a:rPr lang="pl-PL" sz="1400" b="1" dirty="0">
                <a:latin typeface="Cambria" panose="02040503050406030204" pitchFamily="18" charset="0"/>
              </a:rPr>
              <a:t>powstałe w Zakładzie </a:t>
            </a:r>
            <a:r>
              <a:rPr lang="pl-PL" sz="1400" b="1" dirty="0" err="1">
                <a:latin typeface="Cambria" panose="02040503050406030204" pitchFamily="18" charset="0"/>
              </a:rPr>
              <a:t>Geomikrobiologii</a:t>
            </a:r>
            <a:r>
              <a:rPr lang="pl-PL" sz="1400" b="1" dirty="0">
                <a:latin typeface="Cambria" panose="02040503050406030204" pitchFamily="18" charset="0"/>
              </a:rPr>
              <a:t> z udziałem studentów </a:t>
            </a:r>
          </a:p>
        </p:txBody>
      </p:sp>
    </p:spTree>
    <p:extLst>
      <p:ext uri="{BB962C8B-B14F-4D97-AF65-F5344CB8AC3E}">
        <p14:creationId xmlns:p14="http://schemas.microsoft.com/office/powerpoint/2010/main" val="257602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 39">
            <a:extLst>
              <a:ext uri="{FF2B5EF4-FFF2-40B4-BE49-F238E27FC236}">
                <a16:creationId xmlns:a16="http://schemas.microsoft.com/office/drawing/2014/main" id="{6EBFF59E-CC80-4372-A693-71D709820AE1}"/>
              </a:ext>
            </a:extLst>
          </p:cNvPr>
          <p:cNvSpPr/>
          <p:nvPr/>
        </p:nvSpPr>
        <p:spPr>
          <a:xfrm>
            <a:off x="971600" y="541988"/>
            <a:ext cx="381642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>
                <a:latin typeface="Cambria" panose="02040503050406030204" pitchFamily="18" charset="0"/>
              </a:rPr>
              <a:t>Opieka naukowa: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Cambria" panose="02040503050406030204" pitchFamily="18" charset="0"/>
              </a:rPr>
              <a:t>dr hab. Renata Matlakowska, prof. ucz. </a:t>
            </a:r>
            <a:endParaRPr lang="pl-PL" sz="105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Pokój 405D; 5541006; </a:t>
            </a:r>
            <a:r>
              <a:rPr lang="pl-PL" sz="1200" dirty="0">
                <a:solidFill>
                  <a:schemeClr val="accent1"/>
                </a:solidFill>
                <a:latin typeface="Cambria" pitchFamily="18" charset="0"/>
                <a:cs typeface="Aparajita" pitchFamily="34" charset="0"/>
                <a:hlinkClick r:id="rId2"/>
              </a:rPr>
              <a:t>r.matlakowska@uw.edu.pl</a:t>
            </a:r>
            <a:endParaRPr lang="pl-PL" sz="105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pic>
        <p:nvPicPr>
          <p:cNvPr id="47" name="Picture 2" descr="D:\ZDJĘCIA\KGHM 2014\My w terenie (37).JPG">
            <a:extLst>
              <a:ext uri="{FF2B5EF4-FFF2-40B4-BE49-F238E27FC236}">
                <a16:creationId xmlns:a16="http://schemas.microsoft.com/office/drawing/2014/main" id="{77165B89-8AC6-160F-C9C5-F0F65A23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51" y="308064"/>
            <a:ext cx="2299805" cy="32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ole tekstowe 48">
            <a:extLst>
              <a:ext uri="{FF2B5EF4-FFF2-40B4-BE49-F238E27FC236}">
                <a16:creationId xmlns:a16="http://schemas.microsoft.com/office/drawing/2014/main" id="{49E2368B-DF73-1F79-80AA-AF2FEAADBF7D}"/>
              </a:ext>
            </a:extLst>
          </p:cNvPr>
          <p:cNvSpPr txBox="1"/>
          <p:nvPr/>
        </p:nvSpPr>
        <p:spPr>
          <a:xfrm>
            <a:off x="4427984" y="4084632"/>
            <a:ext cx="295191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latin typeface="Cambria" panose="02040503050406030204" pitchFamily="18" charset="0"/>
              </a:rPr>
              <a:t>Współpraca naukowa:</a:t>
            </a:r>
          </a:p>
          <a:p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dr Robert Stasiuk – chromatografia gazowa i cieczowa;</a:t>
            </a:r>
          </a:p>
          <a:p>
            <a:endParaRPr lang="pl-PL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mgr Michał Zalesko – doktorant – eksperymenty modelowe, opracowanie wyników – pokój 309D; </a:t>
            </a:r>
            <a:r>
              <a:rPr lang="pl-PL" sz="1200" b="0" i="0" dirty="0">
                <a:solidFill>
                  <a:srgbClr val="1155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m.zalesko@uw.edu.pl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endParaRPr lang="pl-PL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mgr inż. Bartosz 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Rewerski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 – analiza elementarna, bioreaktory, projektowanie eksperymentów laboratoryjnych.</a:t>
            </a:r>
            <a:endParaRPr lang="pl-PL" sz="1200" dirty="0">
              <a:highlight>
                <a:srgbClr val="FFFF00"/>
              </a:highlight>
              <a:latin typeface="Cambria" panose="02040503050406030204" pitchFamily="18" charset="0"/>
            </a:endParaRPr>
          </a:p>
        </p:txBody>
      </p:sp>
      <p:pic>
        <p:nvPicPr>
          <p:cNvPr id="54" name="Obraz 53" descr="Obraz zawierający natura, jaskinia, na wolnym powietrzu, osob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89B0D98-92E5-8980-6E6E-46451B793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4"/>
          <a:stretch/>
        </p:blipFill>
        <p:spPr>
          <a:xfrm>
            <a:off x="1023270" y="1757335"/>
            <a:ext cx="3246989" cy="46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303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872</Words>
  <Application>Microsoft Office PowerPoint</Application>
  <PresentationFormat>Pokaz na ekranie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ElsevierSans</vt:lpstr>
      <vt:lpstr>Motyw pakietu Office</vt:lpstr>
      <vt:lpstr>Tematyka pracy magisterskiej i licencjackiej  w Zakładzie Geomikrobiologii w roku akademickim 2026/27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Zakład Geomikrobiologii Instytut Mikrobiologii UW</dc:title>
  <dc:creator>Matlakowska</dc:creator>
  <cp:lastModifiedBy>Renata</cp:lastModifiedBy>
  <cp:revision>136</cp:revision>
  <dcterms:created xsi:type="dcterms:W3CDTF">2020-05-14T13:57:53Z</dcterms:created>
  <dcterms:modified xsi:type="dcterms:W3CDTF">2026-05-20T08:38:03Z</dcterms:modified>
</cp:coreProperties>
</file>